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2018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# 3</a:t>
            </a:r>
          </a:p>
          <a:p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WNDOWS. SSA</a:t>
            </a:r>
          </a:p>
          <a:p>
            <a:r>
              <a:rPr lang="es-MX" sz="1200" dirty="0" smtClean="0"/>
              <a:t>CORTE DE INFORMACION AL  25 - 01 -2018</a:t>
            </a:r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8" name="Marcador de contenido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3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1071538" y="1357298"/>
          <a:ext cx="6357982" cy="5660340"/>
        </p:xfrm>
        <a:graphic>
          <a:graphicData uri="http://schemas.openxmlformats.org/drawingml/2006/table">
            <a:tbl>
              <a:tblPr/>
              <a:tblGrid>
                <a:gridCol w="3542641"/>
                <a:gridCol w="938447"/>
                <a:gridCol w="938447"/>
                <a:gridCol w="938447"/>
              </a:tblGrid>
              <a:tr h="144203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Arial"/>
                        </a:rPr>
                        <a:t>INSTITUTO DE SERVICIOS DE SALUD EN BAJA CALIFORNIA SUR</a:t>
                      </a:r>
                    </a:p>
                  </a:txBody>
                  <a:tcPr marL="5226" marR="5226" marT="5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034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Arial"/>
                        </a:rPr>
                        <a:t>DIRECCION DE SERVICIOS DE SALUD</a:t>
                      </a:r>
                    </a:p>
                  </a:txBody>
                  <a:tcPr marL="5226" marR="5226" marT="5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034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Arial"/>
                        </a:rPr>
                        <a:t>SUBDIRECCION DE EPIDEMIOLOGIA</a:t>
                      </a:r>
                    </a:p>
                  </a:txBody>
                  <a:tcPr marL="5226" marR="5226" marT="5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034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5226" marR="5226" marT="5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4203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Prontuario semana 03-2018</a:t>
                      </a:r>
                    </a:p>
                  </a:txBody>
                  <a:tcPr marL="5226" marR="5226" marT="5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9008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 PRINCIPALES CAUSAS DE DX</a:t>
                      </a:r>
                    </a:p>
                  </a:txBody>
                  <a:tcPr marL="5226" marR="5226" marT="52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2018</a:t>
                      </a:r>
                    </a:p>
                  </a:txBody>
                  <a:tcPr marL="5226" marR="5226" marT="52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2017</a:t>
                      </a:r>
                    </a:p>
                  </a:txBody>
                  <a:tcPr marL="5226" marR="5226" marT="52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Variación</a:t>
                      </a:r>
                    </a:p>
                  </a:txBody>
                  <a:tcPr marL="5226" marR="5226" marT="52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</a:tr>
              <a:tr h="1403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Infecciones respiratorias agudas *</a:t>
                      </a:r>
                    </a:p>
                  </a:txBody>
                  <a:tcPr marL="5226" marR="5226" marT="52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15,236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16,193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-5.91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3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dirty="0">
                          <a:latin typeface="Arial"/>
                        </a:rPr>
                        <a:t>Enfermedades diarreicas agudas **</a:t>
                      </a:r>
                    </a:p>
                  </a:txBody>
                  <a:tcPr marL="5226" marR="5226" marT="52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3,076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2,325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32.30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3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Infección de vías urinarias</a:t>
                      </a:r>
                    </a:p>
                  </a:txBody>
                  <a:tcPr marL="5226" marR="5226" marT="52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2,516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2,246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12.02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3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dirty="0">
                          <a:latin typeface="Arial"/>
                        </a:rPr>
                        <a:t>Gingivitis y enfermedad </a:t>
                      </a:r>
                      <a:r>
                        <a:rPr lang="es-MX" sz="1000" b="0" i="0" u="none" strike="noStrike" dirty="0" err="1">
                          <a:latin typeface="Arial"/>
                        </a:rPr>
                        <a:t>periodontal</a:t>
                      </a:r>
                      <a:endParaRPr lang="es-MX" sz="1000" b="0" i="0" u="none" strike="noStrike" dirty="0">
                        <a:latin typeface="Arial"/>
                      </a:endParaRPr>
                    </a:p>
                  </a:txBody>
                  <a:tcPr marL="5226" marR="5226" marT="52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869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1,052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-17.40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3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Otitis media aguda</a:t>
                      </a:r>
                    </a:p>
                  </a:txBody>
                  <a:tcPr marL="5226" marR="5226" marT="52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860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613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40.29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3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Úlceras, gastritis y duodenitis</a:t>
                      </a:r>
                    </a:p>
                  </a:txBody>
                  <a:tcPr marL="5226" marR="5226" marT="52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830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748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10.96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3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5226" marR="5226" marT="52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677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553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22.42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3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dirty="0">
                          <a:latin typeface="Arial"/>
                        </a:rPr>
                        <a:t>Obesidad</a:t>
                      </a:r>
                    </a:p>
                  </a:txBody>
                  <a:tcPr marL="5226" marR="5226" marT="52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271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399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-32.08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3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Enfermedad de Transmisión Sexual ***</a:t>
                      </a:r>
                    </a:p>
                  </a:txBody>
                  <a:tcPr marL="5226" marR="5226" marT="52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303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257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17.90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3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5226" marR="5226" marT="52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176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148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18.92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3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5226" marR="5226" marT="52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150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192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-21.88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3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Diabetes mellitus (ambas) </a:t>
                      </a:r>
                    </a:p>
                  </a:txBody>
                  <a:tcPr marL="5226" marR="5226" marT="52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95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113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-15.93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3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5226" marR="5226" marT="52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91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82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10.98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3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5226" marR="5226" marT="52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latin typeface="Arial"/>
                        </a:rPr>
                        <a:t>73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52.08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3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5226" marR="5226" marT="52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72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91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-20.88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3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Otras helmintiasis</a:t>
                      </a:r>
                    </a:p>
                  </a:txBody>
                  <a:tcPr marL="5226" marR="5226" marT="52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latin typeface="Arial"/>
                        </a:rPr>
                        <a:t>65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85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-23.53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3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5226" marR="5226" marT="52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latin typeface="Arial"/>
                        </a:rPr>
                        <a:t>55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72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-23.61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3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5226" marR="5226" marT="52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50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49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2.04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349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Escabiosis</a:t>
                      </a:r>
                    </a:p>
                  </a:txBody>
                  <a:tcPr marL="5226" marR="5226" marT="52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latin typeface="Arial"/>
                        </a:rPr>
                        <a:t>43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39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10.26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143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dirty="0">
                          <a:latin typeface="Arial"/>
                        </a:rPr>
                        <a:t>Accidentes de transporte en vehículos con motor</a:t>
                      </a:r>
                    </a:p>
                  </a:txBody>
                  <a:tcPr marL="5226" marR="5226" marT="522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latin typeface="Arial"/>
                        </a:rPr>
                        <a:t>40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latin typeface="Arial"/>
                        </a:rPr>
                        <a:t>25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latin typeface="Arial"/>
                        </a:rPr>
                        <a:t>60.00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203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:</a:t>
                      </a:r>
                    </a:p>
                  </a:txBody>
                  <a:tcPr marL="5226" marR="5226" marT="52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26,206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26,215</a:t>
                      </a:r>
                    </a:p>
                  </a:txBody>
                  <a:tcPr marL="5226" marR="5226" marT="52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latin typeface="Arial"/>
                        </a:rPr>
                        <a:t>-0.03</a:t>
                      </a:r>
                    </a:p>
                  </a:txBody>
                  <a:tcPr marL="5226" marR="5226" marT="52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430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Fuente: EPIMORBI-SUAVE. </a:t>
                      </a:r>
                    </a:p>
                  </a:txBody>
                  <a:tcPr marL="5226" marR="5226" marT="52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Corte de la </a:t>
                      </a:r>
                      <a:r>
                        <a:rPr lang="es-MX" sz="800" b="0" i="0" u="none" strike="noStrike" dirty="0" err="1">
                          <a:latin typeface="Arial"/>
                        </a:rPr>
                        <a:t>inf</a:t>
                      </a:r>
                      <a:r>
                        <a:rPr lang="es-MX" sz="800" b="0" i="0" u="none" strike="noStrike" dirty="0">
                          <a:latin typeface="Arial"/>
                        </a:rPr>
                        <a:t>. 18-01-2018</a:t>
                      </a:r>
                    </a:p>
                  </a:txBody>
                  <a:tcPr marL="5226" marR="5226" marT="52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7435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*Incluye: infección respiratoria aguda, faringitis, amigdalitis estreptococica, neumonía, bronconeumonía e influenza.</a:t>
                      </a:r>
                    </a:p>
                  </a:txBody>
                  <a:tcPr marL="5226" marR="5226" marT="5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7435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**Incluye: amibiasis intestinal,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shigelosis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fiebre tifoidea,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giardiasis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enfermedad diarreica aguda, intoxicación alimentaria</a:t>
                      </a:r>
                    </a:p>
                  </a:txBody>
                  <a:tcPr marL="5226" marR="5226" marT="5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1143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226" marR="5226" marT="5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7435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226" marR="5226" marT="5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1143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 sífilis adquirida,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tricomoniasis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 urogenital, chancro blando y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vulvovaginitis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 aguda.</a:t>
                      </a:r>
                    </a:p>
                  </a:txBody>
                  <a:tcPr marL="5226" marR="5226" marT="5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226" marR="5226" marT="5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1430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**** Incluye diabetes mellitus tipo 1 y 2.</a:t>
                      </a:r>
                    </a:p>
                  </a:txBody>
                  <a:tcPr marL="5226" marR="5226" marT="5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226" marR="5226" marT="5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226" marR="5226" marT="5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226" marR="5226" marT="5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143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Observación: Se Incluye información de Consultorios Anexos a Farmacia</a:t>
                      </a:r>
                    </a:p>
                  </a:txBody>
                  <a:tcPr marL="5226" marR="5226" marT="5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226" marR="5226" marT="5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226" marR="5226" marT="5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143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226" marR="5226" marT="52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</a:t>
            </a:r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3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1285852" y="2000240"/>
          <a:ext cx="6429420" cy="2453640"/>
        </p:xfrm>
        <a:graphic>
          <a:graphicData uri="http://schemas.openxmlformats.org/drawingml/2006/table">
            <a:tbl>
              <a:tblPr/>
              <a:tblGrid>
                <a:gridCol w="535785"/>
                <a:gridCol w="535785"/>
                <a:gridCol w="535785"/>
                <a:gridCol w="535785"/>
                <a:gridCol w="535785"/>
                <a:gridCol w="535785"/>
                <a:gridCol w="535785"/>
                <a:gridCol w="535785"/>
                <a:gridCol w="535785"/>
                <a:gridCol w="535785"/>
                <a:gridCol w="535785"/>
                <a:gridCol w="535785"/>
              </a:tblGrid>
              <a:tr h="196850">
                <a:tc gridSpan="8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BCS. INCIDENCIA DE INFLUENZA SEGÚN RESULTADOS POR MUNICIPIO . PERIODO INTERESTACIONAL 2018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POBLACION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MUNICIPIO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PROBABLES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MUESTREADOS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CONFIRMADOS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TIPO DE VIRUS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INCIDENCIA**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</a:tr>
              <a:tr h="25400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H1N1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H3N2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VSR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CORONA NL63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7000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85222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COMONDU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23063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LORETO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72244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MULEGE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313197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 PAZ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339101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LOS CABOS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832827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ESTATAL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850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FUENTE: PLATAFORMA SINAVE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6850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18/01/2018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6850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** INCIDENCIA POR CADA 100,000 HBTS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smtClean="0"/>
              <a:t>INFLUENZA </a:t>
            </a:r>
            <a:r>
              <a:rPr lang="es-MX" sz="2800" smtClean="0"/>
              <a:t>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3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1785926"/>
            <a:ext cx="5425488" cy="468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476</Words>
  <Application>Microsoft Office PowerPoint</Application>
  <PresentationFormat>Presentación en pantalla (4:3)</PresentationFormat>
  <Paragraphs>206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B.C.S.  PANORAMA EPIDEMIOLOGICO 2018</vt:lpstr>
      <vt:lpstr>MORBILIDAD GENERAL </vt:lpstr>
      <vt:lpstr>INFLUENZA 2018</vt:lpstr>
      <vt:lpstr>INFLUENZA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B.C.S.  PANORAMA EPIDEMIOLOGICO 2014</dc:title>
  <dc:creator>jgreen</dc:creator>
  <cp:lastModifiedBy>jgreen</cp:lastModifiedBy>
  <cp:revision>15</cp:revision>
  <dcterms:created xsi:type="dcterms:W3CDTF">2018-06-06T16:56:21Z</dcterms:created>
  <dcterms:modified xsi:type="dcterms:W3CDTF">2018-07-06T15:38:26Z</dcterms:modified>
</cp:coreProperties>
</file>